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3"/>
  </p:notesMasterIdLst>
  <p:sldIdLst>
    <p:sldId id="258" r:id="rId3"/>
    <p:sldId id="353" r:id="rId4"/>
    <p:sldId id="392" r:id="rId5"/>
    <p:sldId id="262" r:id="rId6"/>
    <p:sldId id="389" r:id="rId7"/>
    <p:sldId id="390" r:id="rId8"/>
    <p:sldId id="386" r:id="rId9"/>
    <p:sldId id="393" r:id="rId10"/>
    <p:sldId id="391" r:id="rId11"/>
    <p:sldId id="394" r:id="rId12"/>
    <p:sldId id="395" r:id="rId13"/>
    <p:sldId id="396" r:id="rId14"/>
    <p:sldId id="397" r:id="rId15"/>
    <p:sldId id="398" r:id="rId16"/>
    <p:sldId id="399" r:id="rId17"/>
    <p:sldId id="400" r:id="rId18"/>
    <p:sldId id="401" r:id="rId19"/>
    <p:sldId id="402" r:id="rId20"/>
    <p:sldId id="403" r:id="rId21"/>
    <p:sldId id="314" r:id="rId22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853" autoAdjust="0"/>
  </p:normalViewPr>
  <p:slideViewPr>
    <p:cSldViewPr>
      <p:cViewPr>
        <p:scale>
          <a:sx n="108" d="100"/>
          <a:sy n="108" d="100"/>
        </p:scale>
        <p:origin x="-1040" y="64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1/17/15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sure everyone has downloaded</a:t>
            </a:r>
            <a:r>
              <a:rPr lang="en-US" baseline="0" dirty="0" smtClean="0"/>
              <a:t> Slack, Anaconda, and Spyder before we start.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 dirty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nbviewer.ipython.org/github/cs109/content/blob/master/lec_04_wrangling.ipynb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9431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USING PYTHON </a:t>
            </a:r>
            <a:br>
              <a:rPr lang="en-US" sz="9000" dirty="0" smtClean="0"/>
            </a:br>
            <a:r>
              <a:rPr lang="en-US" sz="9000" dirty="0" smtClean="0"/>
              <a:t>IN DATA SCIENCE</a:t>
            </a:r>
            <a:br>
              <a:rPr lang="en-US" sz="9000" dirty="0" smtClean="0"/>
            </a:b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</a:t>
            </a:r>
            <a:r>
              <a:rPr lang="en-US" dirty="0" smtClean="0"/>
              <a:t>loading and viewing data 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4572000" cy="4524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Import Pandas</a:t>
            </a:r>
          </a:p>
          <a:p>
            <a:pPr marL="457200" indent="-457200" algn="l">
              <a:buFont typeface="+mj-lt"/>
              <a:buAutoNum type="arabicPeriod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Copy and paste the URL I passed to you on Slack to the script editor.</a:t>
            </a:r>
          </a:p>
          <a:p>
            <a:pPr marL="457200" indent="-457200" algn="l">
              <a:buFont typeface="+mj-lt"/>
              <a:buAutoNum type="arabicPeriod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assign it to an object named 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data_url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.</a:t>
            </a:r>
          </a:p>
          <a:p>
            <a:pPr marL="457200" indent="-457200" algn="l">
              <a:buFont typeface="+mj-lt"/>
              <a:buAutoNum type="arabicPeriod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Pass 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data_url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 to pandas’ 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read.csv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() function and assign the results to an object named ‘drinks’.</a:t>
            </a:r>
          </a:p>
          <a:p>
            <a:pPr marL="457200" indent="-457200" algn="l">
              <a:buFont typeface="+mj-lt"/>
              <a:buAutoNum type="arabicPeriod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Inspect the data with 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drinks.head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(), 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drinks.tail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(), and </a:t>
            </a:r>
            <a:r>
              <a:rPr lang="en-US" sz="1800" dirty="0">
                <a:latin typeface="Helvetica"/>
                <a:cs typeface="Helvetica"/>
              </a:rPr>
              <a:t>drinks.describe</a:t>
            </a:r>
            <a:r>
              <a:rPr lang="en-US" sz="1800" dirty="0">
                <a:latin typeface="Helvetica"/>
                <a:cs typeface="Helvetica"/>
              </a:rPr>
              <a:t>(</a:t>
            </a:r>
            <a:r>
              <a:rPr lang="en-US" sz="1800" dirty="0" smtClean="0">
                <a:latin typeface="Helvetica"/>
                <a:cs typeface="Helvetica"/>
              </a:rPr>
              <a:t>).</a:t>
            </a: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18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1800" dirty="0" smtClean="0">
              <a:latin typeface="Helvetica"/>
              <a:ea typeface="Heiti TC Light"/>
              <a:cs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125" y="1104900"/>
            <a:ext cx="3848038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17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INDEXING AND selecting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028700"/>
            <a:ext cx="60960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Pandas data is arranged along an index (rows) and columns.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There are three primary ways to access data within a DataFrame: by name, by index location, and by Boolean</a:t>
            </a:r>
          </a:p>
          <a:p>
            <a:pPr marL="1114425" lvl="2" indent="-457200" algn="l">
              <a:buFont typeface="+mj-lt"/>
              <a:buAutoNum type="arabicPeriod"/>
            </a:pPr>
            <a:r>
              <a:rPr lang="en-US" sz="2000" dirty="0" smtClean="0">
                <a:latin typeface="Helvetica"/>
                <a:cs typeface="Helvetica"/>
              </a:rPr>
              <a:t>Name: drinks[‘country’] or </a:t>
            </a:r>
            <a:r>
              <a:rPr lang="en-US" sz="2000" dirty="0" smtClean="0">
                <a:latin typeface="Helvetica"/>
                <a:cs typeface="Helvetica"/>
              </a:rPr>
              <a:t>drinks.country</a:t>
            </a:r>
            <a:endParaRPr lang="en-US" sz="2000" dirty="0" smtClean="0">
              <a:latin typeface="Helvetica"/>
              <a:cs typeface="Helvetica"/>
            </a:endParaRPr>
          </a:p>
          <a:p>
            <a:pPr marL="1114425" lvl="2" indent="-457200" algn="l">
              <a:buFont typeface="+mj-lt"/>
              <a:buAutoNum type="arabicPeriod"/>
            </a:pPr>
            <a:r>
              <a:rPr lang="en-US" sz="2000" dirty="0" smtClean="0">
                <a:latin typeface="Helvetica"/>
                <a:cs typeface="Helvetica"/>
              </a:rPr>
              <a:t>Index: </a:t>
            </a:r>
            <a:r>
              <a:rPr lang="en-US" sz="2000" dirty="0" smtClean="0">
                <a:latin typeface="Helvetica"/>
                <a:cs typeface="Helvetica"/>
              </a:rPr>
              <a:t>drinks.ix</a:t>
            </a:r>
            <a:r>
              <a:rPr lang="en-US" sz="2000" dirty="0">
                <a:latin typeface="Helvetica"/>
                <a:cs typeface="Helvetica"/>
              </a:rPr>
              <a:t>[0:3, 0</a:t>
            </a:r>
            <a:r>
              <a:rPr lang="en-US" sz="2000" dirty="0" smtClean="0">
                <a:latin typeface="Helvetica"/>
                <a:cs typeface="Helvetica"/>
              </a:rPr>
              <a:t>]</a:t>
            </a:r>
          </a:p>
          <a:p>
            <a:pPr marL="1114425" lvl="2" indent="-457200" algn="l">
              <a:buFont typeface="+mj-lt"/>
              <a:buAutoNum type="arabicPeriod"/>
            </a:pPr>
            <a:r>
              <a:rPr lang="en-US" sz="2000" dirty="0" smtClean="0">
                <a:latin typeface="Helvetica"/>
                <a:cs typeface="Helvetica"/>
              </a:rPr>
              <a:t>B</a:t>
            </a:r>
            <a:r>
              <a:rPr lang="en-US" sz="2000" dirty="0" smtClean="0">
                <a:latin typeface="Helvetica"/>
                <a:cs typeface="Helvetica"/>
              </a:rPr>
              <a:t>oolean: </a:t>
            </a:r>
            <a:r>
              <a:rPr lang="en-US" sz="2000" dirty="0">
                <a:latin typeface="Helvetica"/>
                <a:cs typeface="Helvetica"/>
              </a:rPr>
              <a:t>drinks.country</a:t>
            </a:r>
            <a:r>
              <a:rPr lang="en-US" sz="2000" dirty="0">
                <a:latin typeface="Helvetica"/>
                <a:cs typeface="Helvetica"/>
              </a:rPr>
              <a:t>[</a:t>
            </a:r>
            <a:r>
              <a:rPr lang="en-US" sz="2000" dirty="0">
                <a:latin typeface="Helvetica"/>
                <a:cs typeface="Helvetica"/>
              </a:rPr>
              <a:t>drinks.index</a:t>
            </a:r>
            <a:r>
              <a:rPr lang="en-US" sz="2000" dirty="0">
                <a:latin typeface="Helvetica"/>
                <a:cs typeface="Helvetica"/>
              </a:rPr>
              <a:t> &lt; 3</a:t>
            </a:r>
            <a:r>
              <a:rPr lang="en-US" sz="2000" dirty="0" smtClean="0">
                <a:latin typeface="Helvetica"/>
                <a:cs typeface="Helvetica"/>
              </a:rPr>
              <a:t>]</a:t>
            </a:r>
          </a:p>
          <a:p>
            <a:pPr marL="1114425" lvl="2" indent="-457200" algn="l">
              <a:buFont typeface="+mj-lt"/>
              <a:buAutoNum type="arabicPeriod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Series use the same exact logic, except that all their operators are along a single (vertical) axis! </a:t>
            </a:r>
            <a:endParaRPr lang="en-US" sz="2000" dirty="0">
              <a:latin typeface="Helvetica"/>
              <a:cs typeface="Helvetica"/>
            </a:endParaRPr>
          </a:p>
          <a:p>
            <a:pPr marL="1114425" lvl="2" indent="-457200" algn="l">
              <a:buFont typeface="+mj-lt"/>
              <a:buAutoNum type="arabicPeriod"/>
            </a:pPr>
            <a:endParaRPr lang="en-US" sz="2000" dirty="0" smtClean="0"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537" y="1181100"/>
            <a:ext cx="2463800" cy="2133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6537" y="3314700"/>
            <a:ext cx="2465832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3187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</a:t>
            </a:r>
            <a:r>
              <a:rPr lang="en-US" dirty="0" smtClean="0"/>
              <a:t>Indexing and selecting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4724400" cy="3843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Get the column names of the ‘drinks’ DataFrame 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via 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drinks.columns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Select only the column labeled ‘country’ using selecting by name.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Select the first three rows of data in the column.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Select the ‘country’ and ‘continent’ columns in ‘drinks’.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Select the first three rows in the two columns.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Repeat the same exercise using numeric indices only.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Select the first three rows of the column ‘country’ using Boolean indexing. </a:t>
            </a:r>
            <a:endParaRPr lang="en-US" sz="1600" dirty="0" smtClean="0">
              <a:latin typeface="Helvetica"/>
              <a:ea typeface="Heiti TC Light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4938" y="1124891"/>
            <a:ext cx="3657600" cy="348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036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ASSIGNING, REASSIGNING, AND SPLITTING OUT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028700"/>
            <a:ext cx="60960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New columns in a DataFrame can be arbitrarily created using the </a:t>
            </a:r>
            <a:r>
              <a:rPr lang="en-US" sz="2000" dirty="0" smtClean="0">
                <a:latin typeface="Helvetica"/>
                <a:cs typeface="Helvetica"/>
              </a:rPr>
              <a:t>df</a:t>
            </a:r>
            <a:r>
              <a:rPr lang="en-US" sz="2000" dirty="0" smtClean="0">
                <a:latin typeface="Helvetica"/>
                <a:cs typeface="Helvetica"/>
              </a:rPr>
              <a:t>[‘name’] = value syntax.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Data in a Series or DataFrame can be reassigned using the = sign.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You can make conditional reassignments (say, assign all instances where a row’s value equals 1 to zero) using Boolean indexing. 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You can also use Boolean indexing to reassign values in one column when they equal some value in </a:t>
            </a:r>
            <a:r>
              <a:rPr lang="en-US" sz="2000" b="1" i="1" dirty="0" smtClean="0">
                <a:latin typeface="Helvetica"/>
                <a:cs typeface="Helvetica"/>
              </a:rPr>
              <a:t>another </a:t>
            </a:r>
            <a:r>
              <a:rPr lang="en-US" sz="2000" dirty="0" smtClean="0">
                <a:latin typeface="Helvetica"/>
                <a:cs typeface="Helvetica"/>
              </a:rPr>
              <a:t>column.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537" y="1181100"/>
            <a:ext cx="2209799" cy="2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5300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</a:t>
            </a:r>
            <a:r>
              <a:rPr lang="en-US" dirty="0" smtClean="0"/>
              <a:t>ASSIGNING, REASSIGNING, AND SPLITTING OUT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4724400" cy="4237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Arbitrarily create a column called ‘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light_drinker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’ and assign it a value of zero.</a:t>
            </a:r>
            <a:endParaRPr lang="en-US" sz="16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Reassign the first three rows of the 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light_drinker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 column to have 1 as their value.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Reverse this change.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Show all columns of the DataFrame where 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beer_servings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 equals 1 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Reassign the 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light_drinker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 column to 1 </a:t>
            </a:r>
            <a:r>
              <a:rPr lang="en-US" sz="1600" b="1" dirty="0" smtClean="0">
                <a:latin typeface="Helvetica"/>
                <a:ea typeface="Heiti TC Light"/>
                <a:cs typeface="Helvetica"/>
              </a:rPr>
              <a:t>only where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 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beer_servings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 equals 1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Do the same where 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beer_servings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 is less than 2.</a:t>
            </a: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Confirm this change.</a:t>
            </a: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 smtClean="0">
              <a:latin typeface="Helvetica"/>
              <a:ea typeface="Heiti TC Light"/>
              <a:cs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8737" y="1104899"/>
            <a:ext cx="3809192" cy="367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16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Describing and summarizing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14337" y="1028700"/>
            <a:ext cx="6096000" cy="3843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Use .</a:t>
            </a:r>
            <a:r>
              <a:rPr lang="en-US" sz="1600" dirty="0" smtClean="0">
                <a:latin typeface="Helvetica"/>
                <a:cs typeface="Helvetica"/>
              </a:rPr>
              <a:t>dtypes</a:t>
            </a:r>
            <a:r>
              <a:rPr lang="en-US" sz="1600" dirty="0" smtClean="0">
                <a:latin typeface="Helvetica"/>
                <a:cs typeface="Helvetica"/>
              </a:rPr>
              <a:t>, and .info() to understand the DataFrame object itself.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Use .describe(), .mean(), .max(), .min(), and .</a:t>
            </a:r>
            <a:r>
              <a:rPr lang="en-US" sz="1600" dirty="0" smtClean="0">
                <a:latin typeface="Helvetica"/>
                <a:cs typeface="Helvetica"/>
              </a:rPr>
              <a:t>value_counts</a:t>
            </a:r>
            <a:r>
              <a:rPr lang="en-US" sz="1600" dirty="0" smtClean="0">
                <a:latin typeface="Helvetica"/>
                <a:cs typeface="Helvetica"/>
              </a:rPr>
              <a:t>() to understand the data inside the DataFrame.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Combine these methods with Boolean selections to understand relationships within certain categories or values.  The &amp; (and) and | (pipe/or) operands let you do Booleans that involve multiple columns.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Use </a:t>
            </a:r>
            <a:r>
              <a:rPr lang="en-US" sz="1600" dirty="0" smtClean="0">
                <a:latin typeface="Helvetica"/>
                <a:cs typeface="Helvetica"/>
              </a:rPr>
              <a:t>sort_index</a:t>
            </a:r>
            <a:r>
              <a:rPr lang="en-US" sz="1600" dirty="0" smtClean="0">
                <a:latin typeface="Helvetica"/>
                <a:cs typeface="Helvetica"/>
              </a:rPr>
              <a:t>() to sort your DataFrame by a particular column.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Use .</a:t>
            </a:r>
            <a:r>
              <a:rPr lang="en-US" sz="1600" dirty="0" smtClean="0">
                <a:latin typeface="Helvetica"/>
                <a:cs typeface="Helvetica"/>
              </a:rPr>
              <a:t>groupby</a:t>
            </a:r>
            <a:r>
              <a:rPr lang="en-US" sz="1600" dirty="0" smtClean="0">
                <a:latin typeface="Helvetica"/>
                <a:cs typeface="Helvetica"/>
              </a:rPr>
              <a:t>() to get averages, maxes, and </a:t>
            </a:r>
            <a:r>
              <a:rPr lang="en-US" sz="1600" dirty="0" smtClean="0">
                <a:latin typeface="Helvetica"/>
                <a:cs typeface="Helvetica"/>
              </a:rPr>
              <a:t>mins</a:t>
            </a:r>
            <a:r>
              <a:rPr lang="en-US" sz="1600" dirty="0" smtClean="0">
                <a:latin typeface="Helvetica"/>
                <a:cs typeface="Helvetica"/>
              </a:rPr>
              <a:t> by category.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Watch out for missing values! These can be identified with .</a:t>
            </a:r>
            <a:r>
              <a:rPr lang="en-US" sz="1600" dirty="0" smtClean="0">
                <a:latin typeface="Helvetica"/>
                <a:cs typeface="Helvetica"/>
              </a:rPr>
              <a:t>isnull</a:t>
            </a:r>
            <a:r>
              <a:rPr lang="en-US" sz="1600" dirty="0" smtClean="0">
                <a:latin typeface="Helvetica"/>
                <a:cs typeface="Helvetica"/>
              </a:rPr>
              <a:t>(), dropped with .</a:t>
            </a:r>
            <a:r>
              <a:rPr lang="en-US" sz="1600" dirty="0" smtClean="0">
                <a:latin typeface="Helvetica"/>
                <a:cs typeface="Helvetica"/>
              </a:rPr>
              <a:t>dropna</a:t>
            </a:r>
            <a:r>
              <a:rPr lang="en-US" sz="1600" dirty="0" smtClean="0">
                <a:latin typeface="Helvetica"/>
                <a:cs typeface="Helvetica"/>
              </a:rPr>
              <a:t>(), and filled with .</a:t>
            </a:r>
            <a:r>
              <a:rPr lang="en-US" sz="1600" dirty="0" smtClean="0">
                <a:latin typeface="Helvetica"/>
                <a:cs typeface="Helvetica"/>
              </a:rPr>
              <a:t>fillna</a:t>
            </a:r>
            <a:r>
              <a:rPr lang="en-US" sz="1600" dirty="0" smtClean="0">
                <a:latin typeface="Helvetica"/>
                <a:cs typeface="Helvetica"/>
              </a:rPr>
              <a:t>().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0337" y="1257300"/>
            <a:ext cx="2625553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006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</a:t>
            </a:r>
            <a:r>
              <a:rPr lang="en-US" dirty="0" smtClean="0"/>
              <a:t>describing and summarizing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952500"/>
            <a:ext cx="4953000" cy="39631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Summarize all numeric columns of the ‘drinks’ dataset.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Get a value count of the strings in the ‘continent’ column.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Find the mean number of beer servings for countries within the EU.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Find European countries where </a:t>
            </a:r>
            <a:r>
              <a:rPr lang="en-US" sz="1400" dirty="0" smtClean="0">
                <a:latin typeface="Helvetica"/>
                <a:ea typeface="Heiti TC Light"/>
                <a:cs typeface="Helvetica"/>
              </a:rPr>
              <a:t>wine_servings</a:t>
            </a:r>
            <a:r>
              <a:rPr lang="en-US" sz="1400" dirty="0" smtClean="0">
                <a:latin typeface="Helvetica"/>
                <a:ea typeface="Heiti TC Light"/>
                <a:cs typeface="Helvetica"/>
              </a:rPr>
              <a:t> is greater than 300.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Determine which 10 countries have the highest total liters of alcohol.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Determine which country has the highest number of beer servings per capita. 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See mean beer servings by continent.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Find missing values in the DataFrame.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Drop missing values.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Fill missing values.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7337" y="1524000"/>
            <a:ext cx="35814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21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Plotting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14337" y="1028700"/>
            <a:ext cx="5715000" cy="4976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Pandas uses a Python package called </a:t>
            </a:r>
            <a:r>
              <a:rPr lang="en-US" sz="1800" dirty="0" smtClean="0">
                <a:latin typeface="Helvetica"/>
                <a:cs typeface="Helvetica"/>
              </a:rPr>
              <a:t>matplotlib</a:t>
            </a:r>
            <a:r>
              <a:rPr lang="en-US" sz="1800" dirty="0" smtClean="0">
                <a:latin typeface="Helvetica"/>
                <a:cs typeface="Helvetica"/>
              </a:rPr>
              <a:t> for its plotting.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.plot() lets you access most simple plot functions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.plot(kind = bar)  is for bar plots.  Other kinds are line, </a:t>
            </a:r>
            <a:r>
              <a:rPr lang="en-US" sz="1800" dirty="0" smtClean="0">
                <a:latin typeface="Helvetica"/>
                <a:cs typeface="Helvetica"/>
              </a:rPr>
              <a:t>barh</a:t>
            </a:r>
            <a:r>
              <a:rPr lang="en-US" sz="1800" dirty="0" smtClean="0">
                <a:latin typeface="Helvetica"/>
                <a:cs typeface="Helvetica"/>
              </a:rPr>
              <a:t> (horizontal bar), density, area, scatter, and </a:t>
            </a:r>
            <a:r>
              <a:rPr lang="en-US" sz="1800" dirty="0" smtClean="0">
                <a:latin typeface="Helvetica"/>
                <a:cs typeface="Helvetica"/>
              </a:rPr>
              <a:t>hexbin</a:t>
            </a:r>
            <a:r>
              <a:rPr lang="en-US" sz="1800" dirty="0">
                <a:latin typeface="Helvetica"/>
                <a:cs typeface="Helvetica"/>
              </a:rPr>
              <a:t>.</a:t>
            </a:r>
            <a:endParaRPr lang="en-US" sz="18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You can add plot titles with the title= assignment, as well as .</a:t>
            </a:r>
            <a:r>
              <a:rPr lang="en-US" sz="1800" dirty="0" smtClean="0">
                <a:latin typeface="Helvetica"/>
                <a:cs typeface="Helvetica"/>
              </a:rPr>
              <a:t>set_xlabel</a:t>
            </a:r>
            <a:r>
              <a:rPr lang="en-US" sz="1800" dirty="0" smtClean="0">
                <a:latin typeface="Helvetica"/>
                <a:cs typeface="Helvetica"/>
              </a:rPr>
              <a:t>() and .</a:t>
            </a:r>
            <a:r>
              <a:rPr lang="en-US" sz="1800" dirty="0" smtClean="0">
                <a:latin typeface="Helvetica"/>
                <a:cs typeface="Helvetica"/>
              </a:rPr>
              <a:t>set_ylabel</a:t>
            </a:r>
            <a:r>
              <a:rPr lang="en-US" sz="1800" dirty="0" smtClean="0">
                <a:latin typeface="Helvetica"/>
                <a:cs typeface="Helvetica"/>
              </a:rPr>
              <a:t>()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.</a:t>
            </a:r>
            <a:r>
              <a:rPr lang="en-US" sz="1800" dirty="0" smtClean="0">
                <a:latin typeface="Helvetica"/>
                <a:cs typeface="Helvetica"/>
              </a:rPr>
              <a:t>hist</a:t>
            </a:r>
            <a:r>
              <a:rPr lang="en-US" sz="1800" dirty="0" smtClean="0">
                <a:latin typeface="Helvetica"/>
                <a:cs typeface="Helvetica"/>
              </a:rPr>
              <a:t>() lets you create histograms, with by= letting you see them by a particular group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Use .</a:t>
            </a:r>
            <a:r>
              <a:rPr lang="en-US" sz="1800" dirty="0" smtClean="0">
                <a:latin typeface="Helvetica"/>
                <a:cs typeface="Helvetica"/>
              </a:rPr>
              <a:t>groupby</a:t>
            </a:r>
            <a:r>
              <a:rPr lang="en-US" sz="1800" dirty="0" smtClean="0">
                <a:latin typeface="Helvetica"/>
                <a:cs typeface="Helvetica"/>
              </a:rPr>
              <a:t>() to create summary plots for a particular string or category of data (such as continent)</a:t>
            </a: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 smtClean="0"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136" r="-1"/>
          <a:stretch/>
        </p:blipFill>
        <p:spPr>
          <a:xfrm>
            <a:off x="6239967" y="1028700"/>
            <a:ext cx="2996107" cy="408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8868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</a:t>
            </a:r>
            <a:r>
              <a:rPr lang="en-US" dirty="0" smtClean="0"/>
              <a:t>Plotting data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952500"/>
            <a:ext cx="4876800" cy="4480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Create a bar plot of the number of countries in each continent.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bar </a:t>
            </a:r>
            <a:r>
              <a:rPr lang="en-US" sz="1400" dirty="0">
                <a:latin typeface="Helvetica"/>
                <a:cs typeface="Helvetica"/>
              </a:rPr>
              <a:t>plot of </a:t>
            </a:r>
            <a:r>
              <a:rPr lang="en-US" sz="1400" dirty="0" smtClean="0">
                <a:latin typeface="Helvetica"/>
                <a:cs typeface="Helvetica"/>
              </a:rPr>
              <a:t>the average </a:t>
            </a:r>
            <a:r>
              <a:rPr lang="en-US" sz="1400" dirty="0">
                <a:latin typeface="Helvetica"/>
                <a:cs typeface="Helvetica"/>
              </a:rPr>
              <a:t>number of beer servings (per adult per year) by </a:t>
            </a:r>
            <a:r>
              <a:rPr lang="en-US" sz="1400" dirty="0" smtClean="0">
                <a:latin typeface="Helvetica"/>
                <a:cs typeface="Helvetica"/>
              </a:rPr>
              <a:t>continent.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histogram </a:t>
            </a:r>
            <a:r>
              <a:rPr lang="en-US" sz="1400" dirty="0">
                <a:latin typeface="Helvetica"/>
                <a:cs typeface="Helvetica"/>
              </a:rPr>
              <a:t>of beer servings </a:t>
            </a:r>
            <a:r>
              <a:rPr lang="en-US" sz="1400" dirty="0" smtClean="0">
                <a:latin typeface="Helvetica"/>
                <a:cs typeface="Helvetica"/>
              </a:rPr>
              <a:t>by number of countries.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density plot (a smoothed </a:t>
            </a:r>
            <a:r>
              <a:rPr lang="en-US" sz="1400" dirty="0">
                <a:latin typeface="Helvetica"/>
                <a:cs typeface="Helvetica"/>
              </a:rPr>
              <a:t>version of a histogram</a:t>
            </a:r>
            <a:r>
              <a:rPr lang="en-US" sz="1400" dirty="0" smtClean="0">
                <a:latin typeface="Helvetica"/>
                <a:cs typeface="Helvetica"/>
              </a:rPr>
              <a:t>) of </a:t>
            </a:r>
            <a:r>
              <a:rPr lang="en-US" sz="1400" dirty="0">
                <a:latin typeface="Helvetica"/>
                <a:cs typeface="Helvetica"/>
              </a:rPr>
              <a:t>beer </a:t>
            </a:r>
            <a:r>
              <a:rPr lang="en-US" sz="1400" dirty="0" smtClean="0">
                <a:latin typeface="Helvetica"/>
                <a:cs typeface="Helvetica"/>
              </a:rPr>
              <a:t>servings by number of countries.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grouped histograms of beer servings of countries by continent.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box plot of of beer servings by continent.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scatterplot of beer servings versus wine servings.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scatterplot matrix of all numeric columns in the DataFrame.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endParaRPr lang="en-US" sz="14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endParaRPr lang="en-US" sz="1400" dirty="0" smtClean="0">
              <a:latin typeface="Helvetica"/>
              <a:ea typeface="Heiti TC Light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137" y="1257300"/>
            <a:ext cx="3709823" cy="322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5623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HOMEWORK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14337" y="1028700"/>
            <a:ext cx="8458200" cy="4071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Open </a:t>
            </a:r>
            <a:r>
              <a:rPr lang="en-US" sz="1400" dirty="0" smtClean="0">
                <a:latin typeface="Helvetica"/>
                <a:cs typeface="Helvetica"/>
                <a:hlinkClick r:id="rId3"/>
              </a:rPr>
              <a:t>http</a:t>
            </a:r>
            <a:r>
              <a:rPr lang="en-US" sz="1400" dirty="0">
                <a:latin typeface="Helvetica"/>
                <a:cs typeface="Helvetica"/>
                <a:hlinkClick r:id="rId3"/>
              </a:rPr>
              <a:t>://nbviewer.ipython.org/github/cs109/content/blob/master/</a:t>
            </a:r>
            <a:r>
              <a:rPr lang="en-US" sz="1400" dirty="0" smtClean="0">
                <a:latin typeface="Helvetica"/>
                <a:cs typeface="Helvetica"/>
                <a:hlinkClick r:id="rId3"/>
              </a:rPr>
              <a:t>lec_04_wrangling.ipynb</a:t>
            </a:r>
            <a:r>
              <a:rPr lang="en-US" sz="1400" dirty="0" smtClean="0">
                <a:latin typeface="Helvetica"/>
                <a:cs typeface="Helvetica"/>
              </a:rPr>
              <a:t>.</a:t>
            </a:r>
            <a:r>
              <a:rPr lang="en-US" sz="1800" dirty="0" smtClean="0">
                <a:latin typeface="Helvetica"/>
                <a:cs typeface="Helvetica"/>
              </a:rPr>
              <a:t> </a:t>
            </a:r>
          </a:p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Read </a:t>
            </a:r>
            <a:r>
              <a:rPr lang="en-US" sz="1800" dirty="0">
                <a:latin typeface="Helvetica"/>
                <a:cs typeface="Helvetica"/>
              </a:rPr>
              <a:t>through the entire </a:t>
            </a:r>
            <a:r>
              <a:rPr lang="en-US" sz="1800" dirty="0">
                <a:latin typeface="Helvetica"/>
                <a:cs typeface="Helvetica"/>
              </a:rPr>
              <a:t>i</a:t>
            </a:r>
            <a:r>
              <a:rPr lang="en-US" sz="1800" dirty="0" smtClean="0">
                <a:latin typeface="Helvetica"/>
                <a:cs typeface="Helvetica"/>
              </a:rPr>
              <a:t>Python </a:t>
            </a:r>
            <a:r>
              <a:rPr lang="en-US" sz="1800" dirty="0">
                <a:latin typeface="Helvetica"/>
                <a:cs typeface="Helvetica"/>
              </a:rPr>
              <a:t>Notebook</a:t>
            </a:r>
            <a:r>
              <a:rPr lang="en-US" sz="1800" dirty="0" smtClean="0">
                <a:latin typeface="Helvetica"/>
                <a:cs typeface="Helvetica"/>
              </a:rPr>
              <a:t>.</a:t>
            </a:r>
          </a:p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As </a:t>
            </a:r>
            <a:r>
              <a:rPr lang="en-US" sz="1800" dirty="0">
                <a:latin typeface="Helvetica"/>
                <a:cs typeface="Helvetica"/>
              </a:rPr>
              <a:t>you get to each code block, </a:t>
            </a:r>
            <a:r>
              <a:rPr lang="en-US" sz="1800" b="1" dirty="0">
                <a:latin typeface="Helvetica"/>
                <a:cs typeface="Helvetica"/>
              </a:rPr>
              <a:t>copy it into your own Python script</a:t>
            </a:r>
            <a:r>
              <a:rPr lang="en-US" sz="1800" dirty="0">
                <a:latin typeface="Helvetica"/>
                <a:cs typeface="Helvetica"/>
              </a:rPr>
              <a:t> and run the code yourself. Try to understand exactly how each line works. You will run into Python functions that you haven't seen before</a:t>
            </a:r>
            <a:r>
              <a:rPr lang="en-US" sz="1800" dirty="0" smtClean="0">
                <a:latin typeface="Helvetica"/>
                <a:cs typeface="Helvetica"/>
              </a:rPr>
              <a:t>!</a:t>
            </a:r>
          </a:p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Explore </a:t>
            </a:r>
            <a:r>
              <a:rPr lang="en-US" sz="1800" dirty="0">
                <a:latin typeface="Helvetica"/>
                <a:cs typeface="Helvetica"/>
              </a:rPr>
              <a:t>the data on your own using Pandas. At the bottom of your script, write out (as comments) </a:t>
            </a:r>
            <a:r>
              <a:rPr lang="en-US" sz="1800" b="1" dirty="0">
                <a:latin typeface="Helvetica"/>
                <a:cs typeface="Helvetica"/>
              </a:rPr>
              <a:t>two interesting facts</a:t>
            </a:r>
            <a:r>
              <a:rPr lang="en-US" sz="1800" dirty="0">
                <a:latin typeface="Helvetica"/>
                <a:cs typeface="Helvetica"/>
              </a:rPr>
              <a:t> that you learned about the data, and show the code you used to find those facts</a:t>
            </a:r>
            <a:r>
              <a:rPr lang="en-US" sz="1800" dirty="0" smtClean="0">
                <a:latin typeface="Helvetica"/>
                <a:cs typeface="Helvetica"/>
              </a:rPr>
              <a:t>.</a:t>
            </a:r>
          </a:p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Create</a:t>
            </a:r>
            <a:r>
              <a:rPr lang="en-US" sz="1800" dirty="0">
                <a:latin typeface="Helvetica"/>
                <a:cs typeface="Helvetica"/>
              </a:rPr>
              <a:t> </a:t>
            </a:r>
            <a:r>
              <a:rPr lang="en-US" sz="1800" b="1" dirty="0">
                <a:latin typeface="Helvetica"/>
                <a:cs typeface="Helvetica"/>
              </a:rPr>
              <a:t>two new plots</a:t>
            </a:r>
            <a:r>
              <a:rPr lang="en-US" sz="1800" dirty="0">
                <a:latin typeface="Helvetica"/>
                <a:cs typeface="Helvetica"/>
              </a:rPr>
              <a:t> that show something interesting about the data, and save those plots as files. Include the plotting code at the bottom of your script.</a:t>
            </a:r>
          </a:p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Save your</a:t>
            </a:r>
            <a:r>
              <a:rPr lang="en-US" sz="1800" dirty="0">
                <a:latin typeface="Helvetica"/>
                <a:cs typeface="Helvetica"/>
              </a:rPr>
              <a:t> </a:t>
            </a:r>
            <a:r>
              <a:rPr lang="en-US" sz="1800" b="1" dirty="0">
                <a:latin typeface="Helvetica"/>
                <a:cs typeface="Helvetica"/>
              </a:rPr>
              <a:t>Python script and image files</a:t>
            </a:r>
            <a:r>
              <a:rPr lang="en-US" sz="1800" dirty="0">
                <a:latin typeface="Helvetica"/>
                <a:cs typeface="Helvetica"/>
              </a:rPr>
              <a:t> to your </a:t>
            </a:r>
            <a:r>
              <a:rPr lang="en-US" sz="1800" dirty="0" smtClean="0">
                <a:latin typeface="Helvetica"/>
                <a:cs typeface="Helvetica"/>
              </a:rPr>
              <a:t>local hard drive.  We will upload them to the class Git on Tuesday. </a:t>
            </a:r>
            <a:endParaRPr lang="en-US" sz="18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835645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90537" y="1066800"/>
            <a:ext cx="8382001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	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QUICK overview of python, anaconda, and Spyder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	Scripting &amp; The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iPython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interpreter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. 	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Pandas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		A.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LOADING &amp; VIEWING 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		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b.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indexing and selecting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		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C. ASSIGNING, REASSIGNING, &amp; SPLITTING DATA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		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d. DESCRIBING AND SUMMARIZING 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		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e. plotting data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Questions?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USING PYTHON IN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084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Python, ANACONDA, AND SPYDER OVERVIEW</a:t>
            </a:r>
            <a:endParaRPr lang="en-US" dirty="0" smtClean="0">
              <a:latin typeface="PFDinTextCompPro-Bold" charset="0"/>
              <a:ea typeface="ＭＳ Ｐゴシック" charset="0"/>
              <a:cs typeface="PFDinTextCompPro-Bold" charset="0"/>
              <a:sym typeface="PFDinTextCompPro-Bold" charset="0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257300"/>
            <a:ext cx="83820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Python is a dynamically-typed scripting language popular with web applications, scientific computing, and backend / ETL work. 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The focus of Python is on simplicity and code readability – with a mantra that “there should only be one obvious way to do it.”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Python is implemented via CPython, and many Python packages call C explicitly to speed up execution. 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Although 5-10x faster than R, Python is typically 5-8x slower than Java due to its dynamic typing and inference. </a:t>
            </a: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8554052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Why use python?</a:t>
            </a:r>
            <a:endParaRPr lang="en-US" dirty="0" smtClean="0">
              <a:latin typeface="PFDinTextCompPro-Bold" charset="0"/>
              <a:ea typeface="ＭＳ Ｐゴシック" charset="0"/>
              <a:cs typeface="PFDinTextCompPro-Bold" charset="0"/>
              <a:sym typeface="PFDinTextCompPro-Bold" charset="0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257300"/>
            <a:ext cx="63246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Fast development due to concise syntax and REPL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Clear, plain language and error messages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>
                <a:latin typeface="Helvetica"/>
                <a:ea typeface="Heiti TC Light"/>
                <a:cs typeface="Helvetica"/>
              </a:rPr>
              <a:t>Used in real-world production </a:t>
            </a:r>
            <a:r>
              <a:rPr lang="en-US" sz="2000" dirty="0" smtClean="0">
                <a:latin typeface="Helvetica"/>
                <a:ea typeface="Heiti TC Light"/>
                <a:cs typeface="Helvetica"/>
              </a:rPr>
              <a:t>environments</a:t>
            </a: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Useful help() function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Lots of scientific package written in it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In most areas, matches the functionality of R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ANACONDA, iPython, &amp; Spyder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257300"/>
            <a:ext cx="57150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Anaconda is a free Python distribution that includes all the scientific packages you need for this class.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Anacond</a:t>
            </a:r>
            <a:r>
              <a:rPr lang="en-US" sz="2000" dirty="0" smtClean="0">
                <a:latin typeface="Helvetica"/>
                <a:ea typeface="Heiti TC Light"/>
                <a:cs typeface="Helvetica"/>
              </a:rPr>
              <a:t>a includes iPython, an enhanced interactive shell for scientific computing, and  </a:t>
            </a:r>
            <a:r>
              <a:rPr lang="en-US" sz="2000" dirty="0" smtClean="0">
                <a:latin typeface="Helvetica"/>
                <a:ea typeface="Heiti TC Light"/>
                <a:cs typeface="Helvetica"/>
              </a:rPr>
              <a:t>Spyder, a great scientific IDE for Python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>
                <a:solidFill>
                  <a:srgbClr val="2C2C2E"/>
                </a:solidFill>
                <a:latin typeface="Helvetica"/>
                <a:cs typeface="Helvetica"/>
              </a:rPr>
              <a:t>Why not use iPython Notebooks?  Because we want to think like software developers building for production!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719" y="1257301"/>
            <a:ext cx="1961618" cy="1371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1337" y="3162300"/>
            <a:ext cx="1479557" cy="147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550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SPYDER IDE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104900"/>
            <a:ext cx="3733800" cy="3698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Open Anaconda Launcher and select ‘</a:t>
            </a:r>
            <a:r>
              <a:rPr lang="en-US" sz="2000" dirty="0" smtClean="0">
                <a:latin typeface="Helvetica"/>
                <a:ea typeface="Heiti TC Light"/>
                <a:cs typeface="Helvetica"/>
              </a:rPr>
              <a:t>spyder</a:t>
            </a:r>
            <a:r>
              <a:rPr lang="en-US" sz="2000" dirty="0" smtClean="0">
                <a:latin typeface="Helvetica"/>
                <a:ea typeface="Heiti TC Light"/>
                <a:cs typeface="Helvetica"/>
              </a:rPr>
              <a:t>-app’</a:t>
            </a: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Your python script is to the left, and the iPython REPL (or console) is to the right.</a:t>
            </a: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Press Command-Enter to execute code from the editor in the console.</a:t>
            </a: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Automatic code completion is done using the tab key</a:t>
            </a: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937" y="1123576"/>
            <a:ext cx="4426333" cy="378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8018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</a:t>
            </a:r>
            <a:r>
              <a:rPr lang="en-US" dirty="0" smtClean="0"/>
              <a:t>lists and loops in Spyder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4419600" cy="4524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Create a new file named 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test.py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 in your ‘My Documents’ folder.</a:t>
            </a:r>
            <a:endParaRPr lang="en-US" sz="18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18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In the script:</a:t>
            </a:r>
          </a:p>
          <a:p>
            <a:pPr marL="785813" lvl="1" indent="-457200" algn="l">
              <a:buFont typeface="Arial"/>
              <a:buChar char="•"/>
            </a:pPr>
            <a:r>
              <a:rPr lang="en-US" sz="1800" dirty="0">
                <a:latin typeface="Helvetica"/>
                <a:ea typeface="Heiti TC Light"/>
                <a:cs typeface="Helvetica"/>
              </a:rPr>
              <a:t>I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nstantiate a list of four strings</a:t>
            </a:r>
          </a:p>
          <a:p>
            <a:pPr marL="785813" lvl="1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Print the first three items in the list</a:t>
            </a:r>
            <a:endParaRPr lang="en-US" sz="1800" dirty="0" smtClean="0">
              <a:latin typeface="Helvetica"/>
              <a:ea typeface="Heiti TC Light"/>
              <a:cs typeface="Helvetica"/>
            </a:endParaRPr>
          </a:p>
          <a:p>
            <a:pPr marL="785813" lvl="1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Write a for loop to print out each string individually</a:t>
            </a:r>
          </a:p>
          <a:p>
            <a:pPr marL="785813" lvl="1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Using tab completion, append a fifth string to the list</a:t>
            </a:r>
          </a:p>
          <a:p>
            <a:pPr marL="785813" lvl="1" indent="-457200" algn="l">
              <a:buFont typeface="Arial"/>
              <a:buChar char="•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Run the script in the iPython console using command-enter.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 </a:t>
            </a:r>
          </a:p>
          <a:p>
            <a:pPr marL="785813" lvl="1" indent="-457200" algn="l">
              <a:buFont typeface="Arial"/>
              <a:buChar char="•"/>
            </a:pPr>
            <a:endParaRPr lang="en-US" sz="18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1800" dirty="0" smtClean="0">
              <a:latin typeface="Helvetica"/>
              <a:ea typeface="Heiti TC Light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337" y="952500"/>
            <a:ext cx="4199450" cy="410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7534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PANDAS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028700"/>
            <a:ext cx="53340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Unlike R, Python does not have a built-in data type for tabular data.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Pandas fills that gap with its Series and DataFrame objects.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Series and DataFrames have two basic axes: an index axis and a column index.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Series represent a single column of data, while a DataFrame represents multiple Series sharing a common index. 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937" y="1104900"/>
            <a:ext cx="2880986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3958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Loading and viewing data in pandas</a:t>
            </a:r>
            <a:endParaRPr lang="en-US" dirty="0" smtClean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028700"/>
            <a:ext cx="56388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Pandas makes loadin</a:t>
            </a:r>
            <a:r>
              <a:rPr lang="en-US" sz="2000" dirty="0" smtClean="0">
                <a:latin typeface="Helvetica"/>
                <a:cs typeface="Helvetica"/>
              </a:rPr>
              <a:t>g data from external sources into DataFrames easy via its read.*() methods such as </a:t>
            </a:r>
            <a:r>
              <a:rPr lang="en-US" sz="2000" dirty="0" smtClean="0">
                <a:latin typeface="Helvetica"/>
                <a:cs typeface="Helvetica"/>
              </a:rPr>
              <a:t>read.csv</a:t>
            </a:r>
            <a:r>
              <a:rPr lang="en-US" sz="2000" dirty="0" smtClean="0">
                <a:latin typeface="Helvetica"/>
                <a:cs typeface="Helvetica"/>
              </a:rPr>
              <a:t>, </a:t>
            </a:r>
            <a:r>
              <a:rPr lang="en-US" sz="2000" dirty="0" smtClean="0">
                <a:latin typeface="Helvetica"/>
                <a:cs typeface="Helvetica"/>
              </a:rPr>
              <a:t>read.sql</a:t>
            </a:r>
            <a:r>
              <a:rPr lang="en-US" sz="2000" dirty="0" smtClean="0">
                <a:latin typeface="Helvetica"/>
                <a:cs typeface="Helvetica"/>
              </a:rPr>
              <a:t>, </a:t>
            </a:r>
            <a:r>
              <a:rPr lang="en-US" sz="2000" dirty="0" smtClean="0">
                <a:latin typeface="Helvetica"/>
                <a:cs typeface="Helvetica"/>
              </a:rPr>
              <a:t>read.json</a:t>
            </a:r>
            <a:r>
              <a:rPr lang="en-US" sz="2000" dirty="0" smtClean="0">
                <a:latin typeface="Helvetica"/>
                <a:cs typeface="Helvetica"/>
              </a:rPr>
              <a:t>, and </a:t>
            </a:r>
            <a:r>
              <a:rPr lang="en-US" sz="2000" dirty="0" smtClean="0">
                <a:latin typeface="Helvetica"/>
                <a:cs typeface="Helvetica"/>
              </a:rPr>
              <a:t>read.excel</a:t>
            </a:r>
            <a:r>
              <a:rPr lang="en-US" sz="2000" dirty="0" smtClean="0">
                <a:latin typeface="Helvetica"/>
                <a:cs typeface="Helvetica"/>
              </a:rPr>
              <a:t>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Viewing the data in the DataFrame is also very easy to do: use the head(), tail(), and describe() functions to get an overview of the data. 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Pandas data is in five basic types: </a:t>
            </a:r>
            <a:r>
              <a:rPr lang="en-US" sz="2000" dirty="0" smtClean="0">
                <a:latin typeface="Helvetica"/>
                <a:cs typeface="Helvetica"/>
              </a:rPr>
              <a:t>int</a:t>
            </a:r>
            <a:r>
              <a:rPr lang="en-US" sz="2000" dirty="0" smtClean="0">
                <a:latin typeface="Helvetica"/>
                <a:cs typeface="Helvetica"/>
              </a:rPr>
              <a:t>, float, Boolean, object, and category.</a:t>
            </a:r>
            <a:endParaRPr lang="en-US" sz="2000" dirty="0" smtClean="0"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537" y="1181100"/>
            <a:ext cx="2463800" cy="2133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6537" y="3314700"/>
            <a:ext cx="2465832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557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9991</TotalTime>
  <Pages>0</Pages>
  <Words>1497</Words>
  <Characters>0</Characters>
  <Application>Microsoft Macintosh PowerPoint</Application>
  <PresentationFormat>Custom</PresentationFormat>
  <Lines>0</Lines>
  <Paragraphs>215</Paragraphs>
  <Slides>20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GA_Instructor_Template_Deck</vt:lpstr>
      <vt:lpstr>Agenda</vt:lpstr>
      <vt:lpstr>USING PYTHON  IN DATA SCIENCE </vt:lpstr>
      <vt:lpstr>I.  QUICK overview of python, anaconda, and Spyder ii. Scripting &amp; The iPython interpreter iii.  Pandas    A. LOADING &amp; VIEWING DATA    b. indexing and selecting data    C. ASSIGNING, REASSIGNING, &amp; SPLITTING DATA    d. DESCRIBING AND SUMMARIZING DATA    e. plotting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Velislava Petkova</cp:lastModifiedBy>
  <cp:revision>613</cp:revision>
  <dcterms:modified xsi:type="dcterms:W3CDTF">2015-01-18T23:43:47Z</dcterms:modified>
</cp:coreProperties>
</file>